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413" r:id="rId3"/>
    <p:sldId id="535" r:id="rId4"/>
    <p:sldId id="571" r:id="rId5"/>
    <p:sldId id="562" r:id="rId6"/>
    <p:sldId id="572" r:id="rId7"/>
    <p:sldId id="573" r:id="rId8"/>
    <p:sldId id="574" r:id="rId9"/>
    <p:sldId id="368" r:id="rId10"/>
    <p:sldId id="577" r:id="rId11"/>
    <p:sldId id="575" r:id="rId12"/>
    <p:sldId id="561" r:id="rId13"/>
    <p:sldId id="560" r:id="rId14"/>
    <p:sldId id="582" r:id="rId15"/>
    <p:sldId id="584" r:id="rId16"/>
    <p:sldId id="529" r:id="rId17"/>
    <p:sldId id="585" r:id="rId18"/>
    <p:sldId id="583" r:id="rId19"/>
    <p:sldId id="580" r:id="rId20"/>
    <p:sldId id="579" r:id="rId21"/>
    <p:sldId id="588" r:id="rId22"/>
    <p:sldId id="589" r:id="rId23"/>
    <p:sldId id="605" r:id="rId24"/>
    <p:sldId id="590" r:id="rId25"/>
    <p:sldId id="556" r:id="rId26"/>
    <p:sldId id="550" r:id="rId27"/>
    <p:sldId id="594" r:id="rId28"/>
    <p:sldId id="591" r:id="rId29"/>
    <p:sldId id="551" r:id="rId30"/>
    <p:sldId id="554" r:id="rId31"/>
    <p:sldId id="425" r:id="rId32"/>
    <p:sldId id="457" r:id="rId33"/>
    <p:sldId id="595" r:id="rId34"/>
    <p:sldId id="403" r:id="rId35"/>
    <p:sldId id="598" r:id="rId36"/>
    <p:sldId id="603" r:id="rId37"/>
    <p:sldId id="604" r:id="rId38"/>
    <p:sldId id="606" r:id="rId39"/>
    <p:sldId id="600" r:id="rId40"/>
    <p:sldId id="601" r:id="rId41"/>
    <p:sldId id="318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598" autoAdjust="0"/>
    <p:restoredTop sz="99877" autoAdjust="0"/>
  </p:normalViewPr>
  <p:slideViewPr>
    <p:cSldViewPr>
      <p:cViewPr>
        <p:scale>
          <a:sx n="100" d="100"/>
          <a:sy n="100" d="100"/>
        </p:scale>
        <p:origin x="-2550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6315-6048-462B-A1FB-A79B9B9BC130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3BC4-C008-468A-BD21-195E54A90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6315-6048-462B-A1FB-A79B9B9BC130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3BC4-C008-468A-BD21-195E54A90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6315-6048-462B-A1FB-A79B9B9BC130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3BC4-C008-468A-BD21-195E54A90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6315-6048-462B-A1FB-A79B9B9BC130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3BC4-C008-468A-BD21-195E54A90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6315-6048-462B-A1FB-A79B9B9BC130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3BC4-C008-468A-BD21-195E54A90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6315-6048-462B-A1FB-A79B9B9BC130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3BC4-C008-468A-BD21-195E54A90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6315-6048-462B-A1FB-A79B9B9BC130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3BC4-C008-468A-BD21-195E54A90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6315-6048-462B-A1FB-A79B9B9BC130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3BC4-C008-468A-BD21-195E54A90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6315-6048-462B-A1FB-A79B9B9BC130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3BC4-C008-468A-BD21-195E54A90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6315-6048-462B-A1FB-A79B9B9BC130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3BC4-C008-468A-BD21-195E54A90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6315-6048-462B-A1FB-A79B9B9BC130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3BC4-C008-468A-BD21-195E54A90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D6315-6048-462B-A1FB-A79B9B9BC130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A3BC4-C008-468A-BD21-195E54A90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3929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 ИТОГИ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деятельности первичной профсоюзной организации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ИПФ  РАН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2021 году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8168041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025" y="1052736"/>
            <a:ext cx="8998600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700808"/>
            <a:ext cx="73448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Проведено традиционное 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цветочно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десертное поздравление женщин института с  Международным днем 8 Марта</a:t>
            </a:r>
          </a:p>
          <a:p>
            <a:pPr marL="342900" indent="-342900"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4149080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Культурно-массовая комиссия</a:t>
            </a: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Е.Г.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Диденкулова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476673"/>
            <a:ext cx="735811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 С участием администрации и профкома  проведено         обновление доски  с фотографиями  участников ВОВ и выделено институтом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тыс. рублей к Дню пожилых людей.                                                                         2. Организован торжественный обед для участников ВОВ и боевых действий и выдано премий к 9 Мая участникам ВОВ и труженикам тыла  на общую сумму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160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тыс. рублей.                                                                                                       3.  К празднику 8 Марта выдано женщинам ветеранам подарков на сумму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13,5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тыс. рублей .</a:t>
            </a:r>
          </a:p>
          <a:p>
            <a:pPr marL="342900" indent="-342900" algn="ctr">
              <a:buAutoNum type="arabicPeriod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Комиссия по работе с ветеранами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Е.Б.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Абашин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Л.Ф. Чаплыгина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i="1" dirty="0" smtClean="0"/>
          </a:p>
          <a:p>
            <a:pPr marL="342900" indent="-342900" algn="ctr">
              <a:buAutoNum type="arabicPeriod"/>
            </a:pPr>
            <a:endParaRPr lang="ru-RU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889844"/>
            <a:ext cx="79928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18 - 20 мая 2021 г. в пансионате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Звенигородский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состоялся  VIII очередной съезд Всероссийского Профсоюза работников Российской академии наук. В его работе приняли участие   137 делегатов, представляющих более 60 тысяч членов профсоюза РАН из 46 регионов нашей страны. 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Съезд избрал Председателем Профсоюза М.Ю.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Мит-рофанова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В руководящие органы - президиум ЦС и ЦС -  от ННРО вошли  В.Ф. Вдовин, Я.Л. Богомолов,  В.Г. Кулешов, А.И. Цветков; в резерв ЦС  избраны Е.Г.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Диденкулова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 А.С. Седов, членом центральной  КРК – Е.Б.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Абашин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выбранный  председателем КРК.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Богомолов Я.Л. и Вдовин В.Ф. стали зам.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Председателя Профсоюза.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Адамчик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С.А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., Богомолов Я.Л. и Вдовин В.Ф.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избраны  руководителями комиссий ЦС.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9F331DC0-1CE0-442C-8881-4703A07D998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7884"/>
            <a:ext cx="9144000" cy="642223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1268760"/>
            <a:ext cx="67151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Команда ИПФ РАН из 35 человек  приняла участие в традиционном марафоне, посвященном Дню Победы   9 Мая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«Беги герой!»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Ответственный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В.А. Вишняков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14135" t="10000" r="13838" b="6531"/>
          <a:stretch>
            <a:fillRect/>
          </a:stretch>
        </p:blipFill>
        <p:spPr bwMode="auto">
          <a:xfrm>
            <a:off x="755576" y="548680"/>
            <a:ext cx="784887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412776"/>
            <a:ext cx="62646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Профсоюзная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организация приняла активное участие в организации и проведении выборов директора</a:t>
            </a:r>
          </a:p>
          <a:p>
            <a:pPr marL="342900" indent="-342900"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ФИЦ ИПФ РАН. 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8316416" cy="6237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65825121"/>
              </p:ext>
            </p:extLst>
          </p:nvPr>
        </p:nvGraphicFramePr>
        <p:xfrm>
          <a:off x="1043608" y="836712"/>
          <a:ext cx="6696742" cy="4864118"/>
        </p:xfrm>
        <a:graphic>
          <a:graphicData uri="http://schemas.openxmlformats.org/drawingml/2006/table">
            <a:tbl>
              <a:tblPr/>
              <a:tblGrid>
                <a:gridCol w="359832"/>
                <a:gridCol w="696234"/>
                <a:gridCol w="621510"/>
                <a:gridCol w="621510"/>
                <a:gridCol w="1893664"/>
                <a:gridCol w="1251996"/>
                <a:gridCol w="1251996"/>
              </a:tblGrid>
              <a:tr h="496465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СОСТАВ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ЧЛЕНОВ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4684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ПЕРВИЧНОЙ ПРОФСОЮЗНОЙ ОРГАНИЗАЦИИ   В  ИПФ 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РАН </a:t>
                      </a:r>
                    </a:p>
                    <a:p>
                      <a:pPr algn="ctr" fontAlgn="b"/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КАТЕГОРИЯМ в 2021 году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7386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6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 fontAlgn="b"/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Количество людей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8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Общая численность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конец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года: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8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научные работники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458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1.1/1= 29,4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8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работники других категорий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1101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1.2/1 = 70,6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6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Общая численность работающих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членов профсоюза на конец года, из них: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2/1= 70,9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8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научные работники  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2.1/2=37,4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8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работники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других категорий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2.2/2 = 65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6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Пенсионеров (неработающих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членов  профсоюза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3/4=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8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Общее число  членов профсоюза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1262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365437" cy="62740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548680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268760"/>
            <a:ext cx="7632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Председатель   молодежной комиссии  А.И. Цветков  принял участие в работе семинара профсоюзного актива Крымской территориальной общественной организации Профсоюза работников РАН, где  выступил с докладом, в котором  на примере  МНПК поделился опытом проведения молодежных научно-практических конференций.   </a:t>
            </a:r>
            <a:endParaRPr lang="ru-RU" sz="2000" dirty="0"/>
          </a:p>
        </p:txBody>
      </p:sp>
      <p:pic>
        <p:nvPicPr>
          <p:cNvPr id="4" name="Picture 6" descr="https://knc.ru/wp-content/uploads/2021/06/2021-06-10-11.31.05-1-225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068960"/>
            <a:ext cx="2555776" cy="3407701"/>
          </a:xfrm>
          <a:prstGeom prst="rect">
            <a:avLst/>
          </a:prstGeom>
          <a:noFill/>
        </p:spPr>
      </p:pic>
      <p:pic>
        <p:nvPicPr>
          <p:cNvPr id="5" name="Picture 8" descr="https://knc.ru/wp-content/uploads/2021/06/2021-06-10-14.04.02-300x2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933056"/>
            <a:ext cx="3168352" cy="2520279"/>
          </a:xfrm>
          <a:prstGeom prst="rect">
            <a:avLst/>
          </a:prstGeom>
          <a:noFill/>
        </p:spPr>
      </p:pic>
      <p:pic>
        <p:nvPicPr>
          <p:cNvPr id="6" name="Picture 2" descr="https://knc.ru/wp-content/uploads/2021/06/2021-06-09-15.10.39-300x2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9333" y="3933056"/>
            <a:ext cx="3360373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76672"/>
            <a:ext cx="777686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МНПК-2021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т/б Варнавино, 14-16 июня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В конференции приняли участие более 50 человек  из  7 регионов страны: Казани, Москвы, Нижнего Новгорода, Новосибирска, Самары, Саратова и Санкт-Петербурга .   ИПФ РАН для участия в конференции делегировал 9 сотрудников. 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Помимо обмена опытом была принята резолюция, в которой  было отражено мнение молодых ученых по вопросам выполнения Указа Президента РФ  №599 от 7.05.2012 г., изменениям в использовании жилищных сертификатов молодых научных сотрудников и поправок в закон о просветительской деятельности через  Нижегородскую региональную организацию. Текст резолюции был  направлен  Президенту РФ, главе     Правительства и в Государственную Думу. 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(Организаторы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Абашин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Е.Б., Вдовин В.Ф.,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Глявин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М.Ю., Кулешов В.Г., Седов А.С, Цветков А.И.) </a:t>
            </a: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Оргкомитет:  Кулешов В.Г., Седов А.С., Цветков А.И..)</a:t>
            </a:r>
            <a:endParaRPr lang="ru-RU" sz="1600" i="1" dirty="0"/>
          </a:p>
        </p:txBody>
      </p:sp>
      <p:pic>
        <p:nvPicPr>
          <p:cNvPr id="3" name="Picture 2" descr="https://downloader.disk.yandex.ru/preview/2708fe7d02e8f44bf62679d4e43494ca50fd5a8edadbc069ce41ee8e890efb0d/61f00926/2oHRbJLOW-dSQSCFEhw95L9mWC-OXQsQOV1Lzy9JSbaneIA6tLdieSGxEDKtW2FPy23FiCnftcfUbql0z6zU1w%3D%3D?uid=0&amp;filename=IMG_4213.JPG&amp;disposition=inline&amp;hash=&amp;limit=0&amp;content_type=image%2Fjpeg&amp;owner_uid=0&amp;tknv=v2&amp;size=1920x9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497314"/>
            <a:ext cx="5256584" cy="3100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04664"/>
            <a:ext cx="756084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весенне-летний период Профсоюзная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вела организационную и бухгалтерскую работу по подготовке и обеспечению   деятельности турбазы «Варнавино» (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директор Д.Г. Соколов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и Летней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физмат-школы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руководитель Г.Е. Хазанов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342900" indent="-342900"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турбазе отдохнуло 193 человека</a:t>
            </a:r>
          </a:p>
          <a:p>
            <a:pPr marL="342900" indent="-34290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 ЛФМШ  отдыхали и обучались 100 детей при участии 35 дополнительных педагогов.</a:t>
            </a:r>
          </a:p>
          <a:p>
            <a:pPr marL="342900" indent="-342900"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этот же период удалось на турбазе сделать новую лестницу, ведущую к реке,   частично обновить мягкий инвентарь, построить детскую площадку,  отремонтировать крышу   и частично провести  декоративный ремонт внутреннего помещения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пищеблока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1"/>
            <a:ext cx="85689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Представители  ППО ИПФ РАН приняли активное участие в состоявшихся в начале сентября на северо-западе страны   юбилейной XXV Всероссийской ассамблеи Профсоюза работников РАН и III Межрегиональном молодежном семинаре "Взаимодействие СМУ и С с профсоюзами и работодателями» в г. Сортавала  (6 – 11 сентября). В работе Ассамблеи и семинаре очно и заочно  приняли участие  более 60 активистов Профсоюза работников РАН и молодых ученых из многих городов и регионов страны: Москвы, Санкт- Петербурга, Ленинградской области, республики Карелия, Томска, Новосибирска, Красноярска, Уфы, Казани, Саратова, Нижнего Новгорода и Дальнего Востока.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резолюции ассамблеи основным был вопрос, связанный с внедрением в практику «Примерного положения  об оплате труда …..».</a:t>
            </a:r>
            <a:endParaRPr lang="ru-RU" dirty="0"/>
          </a:p>
        </p:txBody>
      </p:sp>
      <p:pic>
        <p:nvPicPr>
          <p:cNvPr id="3" name="Picture 2" descr="https://poisknews.ru/wp-content/uploads/2021/09/Poisk_37_20210910-3-sca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284984"/>
            <a:ext cx="4994920" cy="3312368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212976"/>
            <a:ext cx="2718900" cy="3337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8"/>
            <a:ext cx="813690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Профком участвовал в организации на территории, принадлежащей институту,    вакцинации  работников ИПФ РАН от гриппа и  ковид-19  с привлечением специалистов 21 и 7 поликлиник  г.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Н.Новгорода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Оказана мат. помощь по медицинским показаниям  членам профсоюза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через институт на сумму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1 167 600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рублей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из средств профорганизации на сумму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414 525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рублей.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Организованы   на территории института услуги по подбору и приобретению очков. </a:t>
            </a:r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(сентябрь – октябрь, 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ответственная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М.И.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Крещук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i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124744"/>
            <a:ext cx="698477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уристической комиссией профкома приобретена надувная лодка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ПАКРАФТ; отремонтировано туристическое снаряжение, 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инвентарем профорганизации воспользовалось более шестидесяти членов профсоюза.</a:t>
            </a: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(ответственный 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Шайкин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А.А.)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700808"/>
            <a:ext cx="72728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10 октября команда от Профорганизации ИПФ РАН приняла участие в традиционном Казанском марафоне. 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Ответственный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В.А. Вишняков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Евгений\Downloads\WhatsApp Image 2021-10-10 at 10.31.15 (1).jpeg"/>
          <p:cNvPicPr/>
          <p:nvPr/>
        </p:nvPicPr>
        <p:blipFill>
          <a:blip r:embed="rId2" cstate="print"/>
          <a:srcRect l="21144" r="10655"/>
          <a:stretch>
            <a:fillRect/>
          </a:stretch>
        </p:blipFill>
        <p:spPr bwMode="auto">
          <a:xfrm>
            <a:off x="1619672" y="404664"/>
            <a:ext cx="5832648" cy="590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792088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Организован и проведен традиционный фотоконкурс  «Как я провел это лето?!» </a:t>
            </a:r>
          </a:p>
          <a:p>
            <a:pPr marL="514350" indent="-514350" algn="ctr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Организованы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две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экскурсии 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Свято-Троицкий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Макарьевский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Желтоводский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монастырь на теплоходе «Валдай»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сумму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126 720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рублей .</a:t>
            </a:r>
          </a:p>
          <a:p>
            <a:pPr marL="514350" indent="-514350" algn="ctr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Приобретены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абонемента в Нижегородскую филармонию на сумму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47 000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рублей.</a:t>
            </a:r>
          </a:p>
          <a:p>
            <a:pPr marL="514350" indent="-514350" algn="ctr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Организовано цветочно-десертное поздравление с праздником 8 Марта.</a:t>
            </a:r>
          </a:p>
          <a:p>
            <a:pPr marL="514350" indent="-514350" algn="ctr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Проведено новогоднее поздравление с участием Деда Мороза и Снегурочки</a:t>
            </a:r>
          </a:p>
          <a:p>
            <a:pPr marL="514350" indent="-514350" algn="ctr">
              <a:buAutoNum type="arabicPeriod"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(ответственная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Е.Г.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Диденкулова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1700808"/>
            <a:ext cx="547260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09 ФЕВРАЛЯ  ПРОВЕДЕНЫ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ОТБОРОЧНЫЕ   СОРЕВНОВАНИЯ   СРЕДИ ПРЕТЕНДЕНТОВ   НА   УЧАСТИЕ   В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АКАДЕМИАДЕ-2021, </a:t>
            </a:r>
            <a:endParaRPr lang="en-US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результатам которых сформирована сборная команда  </a:t>
            </a:r>
          </a:p>
          <a:p>
            <a:pPr algn="ctr"/>
            <a:r>
              <a:rPr lang="ru-RU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(ответственный </a:t>
            </a:r>
            <a:r>
              <a:rPr lang="ru-RU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А.Ф. Боханов</a:t>
            </a:r>
            <a:r>
              <a:rPr lang="ru-RU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166843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980728"/>
            <a:ext cx="457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РЕАЛИЗАЦИЯ  ЛЬГОТНЫХ  ПУТЕВОК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СОТРУДНИКОВ ИПФ РАН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 2021  ГОДУ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86720365"/>
              </p:ext>
            </p:extLst>
          </p:nvPr>
        </p:nvGraphicFramePr>
        <p:xfrm>
          <a:off x="1619672" y="2852936"/>
          <a:ext cx="5286412" cy="3291840"/>
        </p:xfrm>
        <a:graphic>
          <a:graphicData uri="http://schemas.openxmlformats.org/drawingml/2006/table">
            <a:tbl>
              <a:tblPr/>
              <a:tblGrid>
                <a:gridCol w="2876955"/>
                <a:gridCol w="2409457"/>
              </a:tblGrid>
              <a:tr h="6972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Наименование      санатория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</a:rPr>
                        <a:t>Число путевок</a:t>
                      </a: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i="1" dirty="0" smtClean="0">
                          <a:latin typeface="Times New Roman"/>
                          <a:ea typeface="Times New Roman"/>
                        </a:rPr>
                        <a:t>Кисловодск</a:t>
                      </a:r>
                      <a:endParaRPr lang="ru-RU" sz="2400" b="0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27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latin typeface="Times New Roman"/>
                          <a:ea typeface="Times New Roman"/>
                        </a:rPr>
                        <a:t>Углич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19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i="1" dirty="0" smtClean="0">
                          <a:latin typeface="Times New Roman"/>
                          <a:ea typeface="Times New Roman"/>
                        </a:rPr>
                        <a:t>Новороссийск</a:t>
                      </a:r>
                      <a:endParaRPr lang="ru-RU" sz="2400" b="0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latin typeface="Times New Roman"/>
                          <a:ea typeface="Times New Roman"/>
                        </a:rPr>
                        <a:t>Узкое</a:t>
                      </a:r>
                      <a:endParaRPr lang="ru-RU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Итого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</a:rPr>
                        <a:t>6</a:t>
                      </a:r>
                      <a:r>
                        <a:rPr lang="en-US" sz="2400" b="1" dirty="0" smtClean="0"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ru-RU" sz="2400" b="1" dirty="0" smtClean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i="1" dirty="0" smtClean="0">
                          <a:latin typeface="Times New Roman"/>
                          <a:ea typeface="Times New Roman"/>
                        </a:rPr>
                        <a:t>Ответственная </a:t>
                      </a:r>
                      <a:r>
                        <a:rPr lang="ru-RU" sz="2400" b="1" i="1" dirty="0" smtClean="0">
                          <a:latin typeface="Times New Roman"/>
                          <a:ea typeface="Times New Roman"/>
                        </a:rPr>
                        <a:t>Т.А. Андрианова</a:t>
                      </a:r>
                      <a:endParaRPr lang="ru-RU" sz="2400" b="1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-243407"/>
            <a:ext cx="674139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Совместно с администрацией института организовано выделение  путевок на сумму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465 000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рублей в санаторий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им. ВЦСПС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11  сотрудникам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предпенсионного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пенсионного возраста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за счет средств, перечисленных институтом в виде налога, в  ФСС   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(Комиссия соцстраха ответственная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Т.А. Андрианова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404664"/>
            <a:ext cx="71438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Детской комиссией проведены: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учет количества детей работников института членов профсоюза;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организована закупка и раздача детских новогодних подарков на 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429 760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рублей;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оказана материальная помощь родителям выпускников школ и первоклассников на          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168 000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рублей;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приобретены билеты на новогодние представления для детей в Кукольный театр, Оперный театр и ТЮЗ на  сумму 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111 800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рублей;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закуплены награды участникам и победителям конкурса детского рисунка к Дню защиты детей на сумму 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4 629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рублей.</a:t>
            </a:r>
          </a:p>
          <a:p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(ответственная </a:t>
            </a:r>
            <a:r>
              <a:rPr lang="ru-RU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М.Н. Смирнова</a:t>
            </a:r>
            <a:r>
              <a:rPr lang="ru-RU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</a:p>
          <a:p>
            <a:pPr algn="ctr"/>
            <a:endParaRPr 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40788" y="4077072"/>
            <a:ext cx="34624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844824"/>
            <a:ext cx="633670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Комиссией  ТБ и ОТ произведена закупка  картриджей на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28 000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рублей  и произведена  замена отработанных картриджей  у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водных  фильтров «Гейзер».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(ответственный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А.И. Щербаков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i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0"/>
            <a:ext cx="785818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Членам профсоюза:</a:t>
            </a:r>
          </a:p>
          <a:p>
            <a:pPr lvl="0"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компенсирована часть затрат за занятия в спорткомплексах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сумму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469 900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рублей, </a:t>
            </a:r>
          </a:p>
          <a:p>
            <a:pPr lvl="0" algn="ctr">
              <a:buFontTx/>
              <a:buChar char="-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оказана материальную помощь  тем, кто оказался в трудной жизненной ситуации на сумму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1 224 880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рублей ,</a:t>
            </a:r>
          </a:p>
          <a:p>
            <a:pPr lvl="0" algn="ctr">
              <a:buFontTx/>
              <a:buChar char="-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выделена премия активным членам профсоюза и юбилярам на сумму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338 156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рублей.</a:t>
            </a:r>
          </a:p>
          <a:p>
            <a:pPr lvl="0"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980728"/>
            <a:ext cx="727280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Производственной комиссией сделаны запросы  через  Нижегородскую региональную организацию по вопросам: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«Об утверждении Положения  об осуществлении просветительской деятельности»;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об использовании жилищных сертификатов для молодых научных сотрудников на вторичном рынке жилья; результат – положительное решение;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об увеличении  бюджетного финансирования  фундаментальных научных исследований; результат – выделение на все академические учреждения РФ 5,4 млрд. рублей в декабре  2021 года; в  ФИЦ ИПФ РАН  поступило 7 млн. рублей.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Сделано два запроса  в администрацию города   по вопросу парковок вблизи института. Ответ получен промежуточный, идет дальнейшая работы в данном направлении.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 ответственный 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В.Г. Кулешов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124744"/>
            <a:ext cx="691276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Все решения по проведенным  мероприятиям  обсуждались и принимались в течение года на 21 заседаниях профсоюзного комитета.     Решения профкома отражены  в форме протоколов, которые  вела организационная комиссия (</a:t>
            </a:r>
            <a:r>
              <a:rPr lang="ru-RU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председатель  орг. комиссии </a:t>
            </a:r>
            <a:r>
              <a:rPr lang="ru-RU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Г.Е. Фикс</a:t>
            </a:r>
            <a:r>
              <a:rPr lang="ru-RU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Дополнительно к этому  проводилась систематизация картотеки  членов профсоюза (</a:t>
            </a:r>
            <a:r>
              <a:rPr lang="ru-RU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ответственная</a:t>
            </a:r>
          </a:p>
          <a:p>
            <a:pPr algn="just"/>
            <a:r>
              <a:rPr lang="ru-RU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Т.А. Андрианова</a:t>
            </a:r>
            <a:r>
              <a:rPr lang="ru-RU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В заседаниях профкома  наряду   с членами профкома  регулярно принимали участие  представители администрации  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М.Ю. </a:t>
            </a:r>
            <a:r>
              <a:rPr lang="ru-RU" sz="2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Глявин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Д.С. Железнов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 так же  председатель контрольно-ревизионной комиссии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Ю.В. Родин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 </a:t>
            </a:r>
            <a:endParaRPr lang="ru-RU" sz="20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268760"/>
            <a:ext cx="69847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Информационное обеспечение работы профорганизации в течение отчетного периода, работу со страницей профкома на сайте института и с материалами </a:t>
            </a:r>
            <a:r>
              <a:rPr lang="ru-RU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видеопанели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надежно проводилось информационной комиссией.</a:t>
            </a:r>
          </a:p>
          <a:p>
            <a:pPr algn="just"/>
            <a:endParaRPr lang="ru-RU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ru-RU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(ответственный </a:t>
            </a:r>
            <a:r>
              <a:rPr lang="ru-RU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И.В</a:t>
            </a:r>
            <a:r>
              <a:rPr lang="ru-RU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2400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Леснов</a:t>
            </a:r>
            <a:r>
              <a:rPr lang="ru-RU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lang="ru-RU" sz="24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484784"/>
            <a:ext cx="66247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Члены ППО ИПФ РАН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Абашин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Е.Б., Андрианова Т.А., Богомолов Я.Л., Вдовин В.Ф.,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Диденкулова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Е.Г., Кулешов В.Г.,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Мансфельд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Д.А., Рыжова Г.П.,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Седов А.С., Цветков А.И.,  Яковлев И.В. принимали активное участие в мероприятиях Нижегородской региональной организации Профсоюза работников РАН.</a:t>
            </a:r>
            <a:endParaRPr lang="ru-RU" sz="28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268760"/>
            <a:ext cx="66967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Представители  ППО ИПФ:  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Абашин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Е.Б.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(член КРК ЦС  Профсоюза),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Богомолов Я.Л., Вдовин В.Ф., </a:t>
            </a:r>
          </a:p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Кулешов В.Г.,  Цветков А.И. (члены  ЦС)  принимали активное участие  в работе центральных органов Всероссийского профсоюза </a:t>
            </a:r>
          </a:p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работников РАН. </a:t>
            </a:r>
            <a:endParaRPr lang="ru-RU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2436" cy="68549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412776"/>
            <a:ext cx="65527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Основные события профсоюзной жизни  отражались регулярно в Интернете на  странице профорганизации на сайте ИПФ РАН, заметки и фотоматериал для которой предоставляли  руководители соответствующих комиссий и ответственные за проведение мероприятий.</a:t>
            </a:r>
          </a:p>
          <a:p>
            <a:pPr lvl="0"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00100" y="1125933"/>
            <a:ext cx="7748364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Спасибо всем членам профорганизации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ИПФ РАН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участие в общественной жизни ! 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340768"/>
            <a:ext cx="77768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Академиаде-2021 по скоростному спуску на   лыжах и сноубордингу (Таштагол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где участвовали команды из Новосибирска, Томска, Екатеринбурга, Перми, Нижнего Новгорода, Красноярска, Казани, Москвы, Архыза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Кемерова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команда от ППО ИПФ РАН в составе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Бохано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капитан команды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Диденкуловой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Е.,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Гунбиной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А., Кочеткова А.,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Малеханова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А.,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Проявина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М.,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Шайкина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И.,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Шемагиной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О.  заняла 3-е место среди «больших» команд и 1-е место и кубок среди «малых» команд.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              (Спортивная комиссия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В.А. Вишняков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772816"/>
            <a:ext cx="65527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16 по 19 марта в Новосибирске прошла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XV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Академиада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по лыжам, в которой принял  участие нижегородский дуэт в составе М. Панфиловой, занявшей 3-е место в личном зачете, и П. </a:t>
            </a:r>
            <a:r>
              <a:rPr lang="ru-RU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Махалова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 </a:t>
            </a:r>
            <a:endParaRPr 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Новосибирск 03 21_2 (jpg, 451 Kб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8712968" cy="3123159"/>
          </a:xfrm>
          <a:prstGeom prst="rect">
            <a:avLst/>
          </a:prstGeom>
          <a:noFill/>
        </p:spPr>
      </p:pic>
      <p:pic>
        <p:nvPicPr>
          <p:cNvPr id="35844" name="Picture 4" descr="http://www.nnro-pran.ru/news/img/26_03_2021-1l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508758"/>
            <a:ext cx="3126808" cy="23492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1000108"/>
            <a:ext cx="700092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Проведена традиционная</a:t>
            </a:r>
          </a:p>
          <a:p>
            <a:pPr algn="ctr"/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ИПФановская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лыжня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имени Владимира Зорина</a:t>
            </a:r>
          </a:p>
          <a:p>
            <a:pPr algn="ctr"/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 Лыжная база «</a:t>
            </a:r>
            <a:r>
              <a:rPr lang="ru-RU" sz="3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Морозко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»,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14 февраля, Большое Козино).</a:t>
            </a:r>
          </a:p>
          <a:p>
            <a:pPr algn="ctr"/>
            <a:endParaRPr lang="ru-RU" sz="3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32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Организаторы  </a:t>
            </a:r>
            <a:r>
              <a:rPr lang="ru-RU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А.Ф. Боханов</a:t>
            </a:r>
            <a:r>
              <a:rPr lang="ru-RU" sz="32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А.И. </a:t>
            </a:r>
            <a:r>
              <a:rPr lang="ru-RU" sz="3200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Малеханов</a:t>
            </a:r>
            <a:r>
              <a:rPr lang="ru-RU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6248</TotalTime>
  <Words>1357</Words>
  <Application>Microsoft Office PowerPoint</Application>
  <PresentationFormat>Экран (4:3)</PresentationFormat>
  <Paragraphs>197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ОСНОВНЫЕ  ИТОГИ   деятельности первичной профсоюзной организации   ИПФ  РАН  в 2021 году </vt:lpstr>
      <vt:lpstr>Слайд 2</vt:lpstr>
      <vt:lpstr>Слайд 3</vt:lpstr>
      <vt:lpstr>Слайд 4</vt:lpstr>
      <vt:lpstr>Слайд 5</vt:lpstr>
      <vt:lpstr>Слайд 6</vt:lpstr>
      <vt:lpstr>Слайд 7</vt:lpstr>
      <vt:lpstr>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Электрохимические методы анализа</dc:title>
  <dc:creator>Хозяин</dc:creator>
  <cp:lastModifiedBy>Евгений</cp:lastModifiedBy>
  <cp:revision>616</cp:revision>
  <dcterms:created xsi:type="dcterms:W3CDTF">2014-12-14T18:57:54Z</dcterms:created>
  <dcterms:modified xsi:type="dcterms:W3CDTF">2022-06-09T12:50:20Z</dcterms:modified>
</cp:coreProperties>
</file>